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56" r:id="rId2"/>
    <p:sldId id="257" r:id="rId3"/>
    <p:sldId id="258" r:id="rId4"/>
    <p:sldId id="289" r:id="rId5"/>
    <p:sldId id="288" r:id="rId6"/>
    <p:sldId id="260" r:id="rId7"/>
    <p:sldId id="285" r:id="rId8"/>
    <p:sldId id="267" r:id="rId9"/>
    <p:sldId id="268" r:id="rId10"/>
    <p:sldId id="269" r:id="rId11"/>
    <p:sldId id="287" r:id="rId12"/>
  </p:sldIdLst>
  <p:sldSz cx="9144000" cy="5143500" type="screen16x9"/>
  <p:notesSz cx="6858000" cy="9144000"/>
  <p:embeddedFontLst>
    <p:embeddedFont>
      <p:font typeface="Economica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ns Bartelheimer" initials="JB" lastIdx="39" clrIdx="0"/>
  <p:cmAuthor id="1" name="Moncho Llorca, Jaime" initials="MLJ" lastIdx="45" clrIdx="1">
    <p:extLst>
      <p:ext uri="{19B8F6BF-5375-455C-9EA6-DF929625EA0E}">
        <p15:presenceInfo xmlns:p15="http://schemas.microsoft.com/office/powerpoint/2012/main" userId="S-1-5-21-1531082355-734649621-3782574898-232217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5" d="100"/>
          <a:sy n="115" d="100"/>
        </p:scale>
        <p:origin x="108" y="44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843314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873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160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5960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7704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3203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729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9454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1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9169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012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Portada 1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hape 8" descr="smartphone-925287_1920.jpg"/>
          <p:cNvPicPr preferRelativeResize="0"/>
          <p:nvPr/>
        </p:nvPicPr>
        <p:blipFill rotWithShape="1">
          <a:blip r:embed="rId2">
            <a:alphaModFix amt="50000"/>
          </a:blip>
          <a:srcRect t="7813" b="781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9" descr="Picture1.png"/>
          <p:cNvPicPr preferRelativeResize="0"/>
          <p:nvPr/>
        </p:nvPicPr>
        <p:blipFill rotWithShape="1">
          <a:blip r:embed="rId3">
            <a:alphaModFix/>
          </a:blip>
          <a:srcRect t="670" b="670"/>
          <a:stretch/>
        </p:blipFill>
        <p:spPr>
          <a:xfrm>
            <a:off x="0" y="3483506"/>
            <a:ext cx="9144000" cy="1659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5599" y="4413500"/>
            <a:ext cx="1903574" cy="5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2874575" y="2312600"/>
            <a:ext cx="5574600" cy="61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r" rtl="0">
              <a:spcBef>
                <a:spcPts val="0"/>
              </a:spcBef>
              <a:buNone/>
              <a:defRPr sz="36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47000" y="2929400"/>
            <a:ext cx="5277600" cy="37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r" rtl="0">
              <a:spcBef>
                <a:spcPts val="0"/>
              </a:spcBef>
              <a:buNone/>
              <a:defRPr sz="16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2pPr>
            <a:lvl3pPr lvl="2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3pPr>
            <a:lvl4pPr lvl="3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4pPr>
            <a:lvl5pPr lvl="4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5pPr>
            <a:lvl6pPr lvl="5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6pPr>
            <a:lvl7pPr lvl="6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7pPr>
            <a:lvl8pPr lvl="7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8pPr>
            <a:lvl9pPr lvl="8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Contrato">
    <p:bg>
      <p:bgPr>
        <a:solidFill>
          <a:srgbClr val="E0E3E6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/>
        </p:nvSpPr>
        <p:spPr>
          <a:xfrm>
            <a:off x="440450" y="1368950"/>
            <a:ext cx="7987200" cy="216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rPr>
              <a:t>La información que contiene este documento es confidencial y propiedad de Capgemini. Copyright© 2015 Capgemini. Todos los derechos reservados.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000">
              <a:solidFill>
                <a:srgbClr val="0098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La información relativa a los conceptos, ideas, metodologías y otros materiales utilizados está estrictamente limitada al uso de los colaboradores del IVI, y únicamente para la consideración de la propuesta y evaluación de las competencias y capacidades de Capgemini, sobre la colaboración que puede dar IVI dentro del marco y del contexto de la presente propuesta de colaboración.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Las copias totales o parciales de los materiales que constituyen la propuesta no pueden ser facilitados a otras entidades, además de  al IVI, sin el permiso previo por escrito de Capgemini.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Las referencias a IVIs o a otras entidades que figuran en la propuesta no deberán ser utilizadas sin la autorización previa de Capgemini.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latin typeface="Calibri"/>
                <a:ea typeface="Calibri"/>
                <a:cs typeface="Calibri"/>
                <a:sym typeface="Calibri"/>
              </a:rPr>
              <a:pPr lvl="0" algn="ctr" rtl="0">
                <a:spcBef>
                  <a:spcPts val="0"/>
                </a:spcBef>
                <a:buNone/>
              </a:pPr>
              <a:t>‹#›</a:t>
            </a:fld>
            <a:endParaRPr lang="en" sz="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-9050" y="4706300"/>
            <a:ext cx="9171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4" name="Shape 114"/>
          <p:cNvSpPr txBox="1"/>
          <p:nvPr/>
        </p:nvSpPr>
        <p:spPr>
          <a:xfrm>
            <a:off x="364250" y="4709725"/>
            <a:ext cx="7896300" cy="34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information contained in this presentation is proprietary.</a:t>
            </a:r>
          </a:p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2017 Capgemini. All rights reserved. Rightshore</a:t>
            </a:r>
            <a:r>
              <a:rPr lang="en" sz="6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®  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trademark belonging to Capgemini.</a:t>
            </a:r>
          </a:p>
          <a:p>
            <a:pPr lvl="0" algn="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15" name="Shape 115"/>
          <p:cNvCxnSpPr/>
          <p:nvPr/>
        </p:nvCxnSpPr>
        <p:spPr>
          <a:xfrm>
            <a:off x="8427500" y="4788750"/>
            <a:ext cx="0" cy="213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6" name="Shape 116"/>
          <p:cNvSpPr/>
          <p:nvPr/>
        </p:nvSpPr>
        <p:spPr>
          <a:xfrm>
            <a:off x="8595300" y="402300"/>
            <a:ext cx="548700" cy="54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-9050" y="0"/>
            <a:ext cx="9144000" cy="67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-9050" y="222600"/>
            <a:ext cx="8952600" cy="72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9" name="Shape 119"/>
          <p:cNvSpPr/>
          <p:nvPr/>
        </p:nvSpPr>
        <p:spPr>
          <a:xfrm rot="5400000">
            <a:off x="32350" y="856900"/>
            <a:ext cx="349500" cy="4323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" name="Shape 120"/>
          <p:cNvSpPr/>
          <p:nvPr/>
        </p:nvSpPr>
        <p:spPr>
          <a:xfrm rot="10800000">
            <a:off x="-9050" y="951000"/>
            <a:ext cx="387600" cy="574800"/>
          </a:xfrm>
          <a:prstGeom prst="flowChartDelay">
            <a:avLst/>
          </a:prstGeom>
          <a:solidFill>
            <a:srgbClr val="E0E3E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21" name="Shape 1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0450" y="164612"/>
            <a:ext cx="2628932" cy="60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rato sin texto">
    <p:bg>
      <p:bgPr>
        <a:solidFill>
          <a:srgbClr val="E0E3E6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440450" y="1886775"/>
            <a:ext cx="7986900" cy="154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2"/>
          </p:nvPr>
        </p:nvSpPr>
        <p:spPr>
          <a:xfrm>
            <a:off x="440450" y="1369450"/>
            <a:ext cx="7986900" cy="51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2B9EF"/>
              </a:buClr>
              <a:buSzPct val="100000"/>
              <a:buFont typeface="Calibri"/>
              <a:defRPr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02B9EF"/>
              </a:buClr>
              <a:buSzPct val="100000"/>
              <a:buFont typeface="Calibri"/>
              <a:defRPr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02B9EF"/>
              </a:buClr>
              <a:buSzPct val="100000"/>
              <a:buFont typeface="Calibri"/>
              <a:defRPr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02B9EF"/>
              </a:buClr>
              <a:buSzPct val="100000"/>
              <a:buFont typeface="Calibri"/>
              <a:defRPr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02B9EF"/>
              </a:buClr>
              <a:buSzPct val="100000"/>
              <a:buFont typeface="Calibri"/>
              <a:defRPr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02B9EF"/>
              </a:buClr>
              <a:buSzPct val="100000"/>
              <a:buFont typeface="Calibri"/>
              <a:defRPr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02B9EF"/>
              </a:buClr>
              <a:buSzPct val="100000"/>
              <a:buFont typeface="Calibri"/>
              <a:defRPr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02B9EF"/>
              </a:buClr>
              <a:buSzPct val="100000"/>
              <a:buFont typeface="Calibri"/>
              <a:defRPr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02B9EF"/>
              </a:buClr>
              <a:buSzPct val="100000"/>
              <a:buFont typeface="Calibri"/>
              <a:defRPr sz="10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latin typeface="Calibri"/>
                <a:ea typeface="Calibri"/>
                <a:cs typeface="Calibri"/>
                <a:sym typeface="Calibri"/>
              </a:rPr>
              <a:pPr lvl="0" algn="ctr" rtl="0">
                <a:spcBef>
                  <a:spcPts val="0"/>
                </a:spcBef>
                <a:buNone/>
              </a:pPr>
              <a:t>‹#›</a:t>
            </a:fld>
            <a:endParaRPr lang="en" sz="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-9050" y="4706300"/>
            <a:ext cx="9171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7" name="Shape 127"/>
          <p:cNvSpPr txBox="1"/>
          <p:nvPr/>
        </p:nvSpPr>
        <p:spPr>
          <a:xfrm>
            <a:off x="364250" y="4709725"/>
            <a:ext cx="7896300" cy="34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information contained in this presentation is proprietary.</a:t>
            </a:r>
          </a:p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2017 Capgemini. All rights reserved. Rightshore</a:t>
            </a:r>
            <a:r>
              <a:rPr lang="en" sz="6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®  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trademark belonging to Capgemini.</a:t>
            </a:r>
          </a:p>
          <a:p>
            <a:pPr lvl="0" algn="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28" name="Shape 128"/>
          <p:cNvCxnSpPr/>
          <p:nvPr/>
        </p:nvCxnSpPr>
        <p:spPr>
          <a:xfrm>
            <a:off x="8427500" y="4788750"/>
            <a:ext cx="0" cy="213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9" name="Shape 129"/>
          <p:cNvSpPr/>
          <p:nvPr/>
        </p:nvSpPr>
        <p:spPr>
          <a:xfrm>
            <a:off x="8595300" y="402300"/>
            <a:ext cx="548700" cy="548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-9050" y="0"/>
            <a:ext cx="9144000" cy="67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-9050" y="222600"/>
            <a:ext cx="8952600" cy="72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/>
          <p:nvPr/>
        </p:nvSpPr>
        <p:spPr>
          <a:xfrm rot="5400000">
            <a:off x="550" y="888700"/>
            <a:ext cx="413100" cy="4323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 rot="10800000">
            <a:off x="-9050" y="951000"/>
            <a:ext cx="387600" cy="574800"/>
          </a:xfrm>
          <a:prstGeom prst="flowChartDelay">
            <a:avLst/>
          </a:prstGeom>
          <a:solidFill>
            <a:srgbClr val="E0E3E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34" name="Shape 1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0450" y="164612"/>
            <a:ext cx="2628932" cy="60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Contraportada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Shape 1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4325" y="1222450"/>
            <a:ext cx="9252650" cy="399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5924" y="829223"/>
            <a:ext cx="2628925" cy="20892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Shape 138"/>
          <p:cNvSpPr txBox="1"/>
          <p:nvPr/>
        </p:nvSpPr>
        <p:spPr>
          <a:xfrm>
            <a:off x="6520050" y="4633800"/>
            <a:ext cx="2344800" cy="228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57142"/>
              <a:buFont typeface="Arial"/>
              <a:buNone/>
            </a:pPr>
            <a:r>
              <a:rPr lang="en" sz="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© 2016 Capgemini. All rights reserved.</a:t>
            </a:r>
          </a:p>
          <a:p>
            <a:pPr lvl="0" algn="r" rtl="0">
              <a:spcBef>
                <a:spcPts val="0"/>
              </a:spcBef>
              <a:buNone/>
            </a:pPr>
            <a:endParaRPr sz="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Shape 139"/>
          <p:cNvSpPr txBox="1"/>
          <p:nvPr/>
        </p:nvSpPr>
        <p:spPr>
          <a:xfrm>
            <a:off x="1040525" y="2541000"/>
            <a:ext cx="5399700" cy="2321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Acerca de Capgemini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 alrededor de 120.000 empleados en 40 países, Capgemini es uno de los principales líderes en servicios de consultoría, tecnología y outsourcing del mundo. El Grupo Capgemini ha alcanzado unos ingresos globales de 9.700 millones de euros en 2011.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endParaRPr sz="1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Capgemini en colaboración con sus clientes, crea y proporciona las soluciones tecnológicas y de negocio que mejor se ajustan a sus necesidades y que conducen a alcanzar los resultados deseados.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Siendo una organización profundamente multicultural, Capgemini ha desarrollado su propia forma de trabajar, la Collaborative Business Experience </a:t>
            </a:r>
            <a:r>
              <a:rPr lang="en" sz="1000" baseline="30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TM</a:t>
            </a:r>
            <a:r>
              <a:rPr lang="en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, basada en su modelo de producción Rightshore ®.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endParaRPr sz="1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Para más información: www.es.capgemini.com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 algn="just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7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Rightshore</a:t>
            </a:r>
            <a:r>
              <a:rPr lang="en" sz="1200" i="1" baseline="30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®</a:t>
            </a:r>
            <a:r>
              <a:rPr lang="en" sz="7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is a trademark belonging to Capgemini</a:t>
            </a:r>
          </a:p>
        </p:txBody>
      </p:sp>
      <p:pic>
        <p:nvPicPr>
          <p:cNvPr id="140" name="Shape 1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350" y="449687"/>
            <a:ext cx="2628932" cy="60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raportada sin texto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1040525" y="2528250"/>
            <a:ext cx="5479500" cy="20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43" name="Shape 1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35924" y="829223"/>
            <a:ext cx="2628925" cy="208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325" y="1222450"/>
            <a:ext cx="9252650" cy="399724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 txBox="1"/>
          <p:nvPr/>
        </p:nvSpPr>
        <p:spPr>
          <a:xfrm>
            <a:off x="6520050" y="4633800"/>
            <a:ext cx="2344800" cy="228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57142"/>
              <a:buFont typeface="Arial"/>
              <a:buNone/>
            </a:pPr>
            <a:r>
              <a:rPr lang="en" sz="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© 2016 Capgemini. All rights reserved.</a:t>
            </a:r>
          </a:p>
          <a:p>
            <a:pPr lvl="0" algn="r" rtl="0">
              <a:spcBef>
                <a:spcPts val="0"/>
              </a:spcBef>
              <a:buNone/>
            </a:pPr>
            <a:endParaRPr sz="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350" y="449687"/>
            <a:ext cx="2628932" cy="60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 txBox="1">
            <a:spLocks noGrp="1"/>
          </p:cNvSpPr>
          <p:nvPr>
            <p:ph type="body" idx="2"/>
          </p:nvPr>
        </p:nvSpPr>
        <p:spPr>
          <a:xfrm>
            <a:off x="1040525" y="2528250"/>
            <a:ext cx="5479500" cy="20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Calibri"/>
              <a:def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2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5200"/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BODY_3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3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2744012" y="756700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58" name="Shape 158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59" name="Shape 159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61" name="Shape 16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BODY_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6" name="Shape 16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4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5200"/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69" name="Shape 16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BODY_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ortada 2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hape 14" descr="Picture1.jpg"/>
          <p:cNvPicPr preferRelativeResize="0"/>
          <p:nvPr/>
        </p:nvPicPr>
        <p:blipFill rotWithShape="1">
          <a:blip r:embed="rId2">
            <a:alphaModFix/>
          </a:blip>
          <a:srcRect t="9376" b="9376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Shape 15" descr="Picture1.png"/>
          <p:cNvPicPr preferRelativeResize="0"/>
          <p:nvPr/>
        </p:nvPicPr>
        <p:blipFill rotWithShape="1">
          <a:blip r:embed="rId3">
            <a:alphaModFix/>
          </a:blip>
          <a:srcRect t="670" b="670"/>
          <a:stretch/>
        </p:blipFill>
        <p:spPr>
          <a:xfrm>
            <a:off x="0" y="3483506"/>
            <a:ext cx="9144000" cy="1659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Shape 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5599" y="4413500"/>
            <a:ext cx="1903574" cy="5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694800" y="2312600"/>
            <a:ext cx="5574600" cy="61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None/>
              <a:defRPr sz="36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ubTitle" idx="1"/>
          </p:nvPr>
        </p:nvSpPr>
        <p:spPr>
          <a:xfrm>
            <a:off x="694800" y="2929400"/>
            <a:ext cx="5277600" cy="37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None/>
              <a:defRPr sz="1600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2pPr>
            <a:lvl3pPr lvl="2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3pPr>
            <a:lvl4pPr lvl="3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4pPr>
            <a:lvl5pPr lvl="4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5pPr>
            <a:lvl6pPr lvl="5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6pPr>
            <a:lvl7pPr lvl="6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7pPr>
            <a:lvl8pPr lvl="7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8pPr>
            <a:lvl9pPr lvl="8" rtl="0">
              <a:spcBef>
                <a:spcPts val="0"/>
              </a:spcBef>
              <a:buNone/>
              <a:defRPr sz="1200">
                <a:solidFill>
                  <a:srgbClr val="02B9E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5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5200"/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77" name="Shape 17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AND_BODY_6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2" name="Shape 18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_6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5200"/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85" name="Shape 18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86" name="Shape 18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 rt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Índice">
    <p:bg>
      <p:bgPr>
        <a:solidFill>
          <a:srgbClr val="FFFFFF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>
            <a:stCxn id="21" idx="1"/>
          </p:cNvCxnSpPr>
          <p:nvPr/>
        </p:nvCxnSpPr>
        <p:spPr>
          <a:xfrm>
            <a:off x="8457957" y="4881766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22" name="Shape 22"/>
          <p:cNvCxnSpPr>
            <a:stCxn id="21" idx="1"/>
            <a:endCxn id="21" idx="1"/>
          </p:cNvCxnSpPr>
          <p:nvPr/>
        </p:nvCxnSpPr>
        <p:spPr>
          <a:xfrm>
            <a:off x="8457957" y="4881766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3" name="Shape 23"/>
          <p:cNvSpPr/>
          <p:nvPr/>
        </p:nvSpPr>
        <p:spPr>
          <a:xfrm>
            <a:off x="8595300" y="21300"/>
            <a:ext cx="567000" cy="548700"/>
          </a:xfrm>
          <a:prstGeom prst="ellips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4" name="Shape 24"/>
          <p:cNvSpPr/>
          <p:nvPr/>
        </p:nvSpPr>
        <p:spPr>
          <a:xfrm>
            <a:off x="-9050" y="0"/>
            <a:ext cx="9171300" cy="3687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latin typeface="Calibri"/>
                <a:ea typeface="Calibri"/>
                <a:cs typeface="Calibri"/>
                <a:sym typeface="Calibri"/>
              </a:rPr>
              <a:pPr lvl="0" algn="ctr" rtl="0">
                <a:spcBef>
                  <a:spcPts val="0"/>
                </a:spcBef>
                <a:buNone/>
              </a:pPr>
              <a:t>‹#›</a:t>
            </a:fld>
            <a:endParaRPr lang="en" sz="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" name="Shape 26"/>
          <p:cNvCxnSpPr/>
          <p:nvPr/>
        </p:nvCxnSpPr>
        <p:spPr>
          <a:xfrm>
            <a:off x="-9050" y="4706300"/>
            <a:ext cx="9171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7" name="Shape 27"/>
          <p:cNvSpPr txBox="1"/>
          <p:nvPr/>
        </p:nvSpPr>
        <p:spPr>
          <a:xfrm>
            <a:off x="364250" y="4709725"/>
            <a:ext cx="7896300" cy="34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information contained in this presentation is proprietary.</a:t>
            </a:r>
          </a:p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2017 Capgemini. All rights reserved. Rightshore</a:t>
            </a:r>
            <a:r>
              <a:rPr lang="en" sz="6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®  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trademark belonging to Capgemini.</a:t>
            </a:r>
          </a:p>
          <a:p>
            <a:pPr lvl="0" algn="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8" name="Shape 28"/>
          <p:cNvCxnSpPr/>
          <p:nvPr/>
        </p:nvCxnSpPr>
        <p:spPr>
          <a:xfrm>
            <a:off x="8427500" y="4788750"/>
            <a:ext cx="0" cy="213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9" name="Shape 29"/>
          <p:cNvSpPr/>
          <p:nvPr/>
        </p:nvSpPr>
        <p:spPr>
          <a:xfrm>
            <a:off x="-9050" y="222600"/>
            <a:ext cx="8952600" cy="3441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7820700" cy="59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None/>
              <a:defRPr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49100" y="949600"/>
            <a:ext cx="7978500" cy="332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50000"/>
              </a:lnSpc>
              <a:spcBef>
                <a:spcPts val="0"/>
              </a:spcBef>
              <a:buClr>
                <a:srgbClr val="CCCCCC"/>
              </a:buClr>
              <a:buSzPct val="100000"/>
              <a:buFont typeface="Calibri"/>
              <a:buChar char="●"/>
              <a:defRPr sz="20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200000"/>
              </a:lnSpc>
              <a:spcBef>
                <a:spcPts val="0"/>
              </a:spcBef>
              <a:buClr>
                <a:srgbClr val="CCCCCC"/>
              </a:buClr>
              <a:buSzPct val="100000"/>
              <a:buFont typeface="Calibri"/>
              <a:buChar char="○"/>
              <a:defRPr sz="20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200000"/>
              </a:lnSpc>
              <a:spcBef>
                <a:spcPts val="0"/>
              </a:spcBef>
              <a:buClr>
                <a:srgbClr val="CCCCCC"/>
              </a:buClr>
              <a:buSzPct val="100000"/>
              <a:buFont typeface="Calibri"/>
              <a:buChar char="■"/>
              <a:defRPr sz="20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200000"/>
              </a:lnSpc>
              <a:spcBef>
                <a:spcPts val="0"/>
              </a:spcBef>
              <a:buClr>
                <a:srgbClr val="CCCCCC"/>
              </a:buClr>
              <a:buSzPct val="100000"/>
              <a:buFont typeface="Calibri"/>
              <a:buChar char="●"/>
              <a:defRPr sz="20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200000"/>
              </a:lnSpc>
              <a:spcBef>
                <a:spcPts val="0"/>
              </a:spcBef>
              <a:buClr>
                <a:srgbClr val="CCCCCC"/>
              </a:buClr>
              <a:buSzPct val="100000"/>
              <a:buFont typeface="Calibri"/>
              <a:buChar char="○"/>
              <a:defRPr sz="20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200000"/>
              </a:lnSpc>
              <a:spcBef>
                <a:spcPts val="0"/>
              </a:spcBef>
              <a:buClr>
                <a:srgbClr val="CCCCCC"/>
              </a:buClr>
              <a:buSzPct val="100000"/>
              <a:buFont typeface="Calibri"/>
              <a:buChar char="■"/>
              <a:defRPr sz="20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200000"/>
              </a:lnSpc>
              <a:spcBef>
                <a:spcPts val="0"/>
              </a:spcBef>
              <a:buClr>
                <a:srgbClr val="CCCCCC"/>
              </a:buClr>
              <a:buSzPct val="100000"/>
              <a:buFont typeface="Calibri"/>
              <a:buChar char="●"/>
              <a:defRPr sz="20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200000"/>
              </a:lnSpc>
              <a:spcBef>
                <a:spcPts val="0"/>
              </a:spcBef>
              <a:buClr>
                <a:srgbClr val="CCCCCC"/>
              </a:buClr>
              <a:buSzPct val="100000"/>
              <a:buFont typeface="Calibri"/>
              <a:buChar char="○"/>
              <a:defRPr sz="20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200000"/>
              </a:lnSpc>
              <a:spcBef>
                <a:spcPts val="0"/>
              </a:spcBef>
              <a:buClr>
                <a:srgbClr val="CCCCCC"/>
              </a:buClr>
              <a:buSzPct val="100000"/>
              <a:buFont typeface="Calibri"/>
              <a:buChar char="■"/>
              <a:defRPr sz="20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/>
          <p:nvPr/>
        </p:nvSpPr>
        <p:spPr>
          <a:xfrm rot="5400000">
            <a:off x="33100" y="475150"/>
            <a:ext cx="348000" cy="432300"/>
          </a:xfrm>
          <a:prstGeom prst="rtTriangl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 rot="10800000">
            <a:off x="-9050" y="570000"/>
            <a:ext cx="387600" cy="5748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se con título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>
            <a:stCxn id="36" idx="1"/>
            <a:endCxn id="36" idx="1"/>
          </p:cNvCxnSpPr>
          <p:nvPr/>
        </p:nvCxnSpPr>
        <p:spPr>
          <a:xfrm>
            <a:off x="8457957" y="4881766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37" name="Shape 37" descr="laptop-602620_1920.jpg"/>
          <p:cNvPicPr preferRelativeResize="0"/>
          <p:nvPr/>
        </p:nvPicPr>
        <p:blipFill rotWithShape="1">
          <a:blip r:embed="rId2">
            <a:alphaModFix amt="50000"/>
          </a:blip>
          <a:srcRect t="7813" b="781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Shape 38" descr="Picture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93824"/>
            <a:ext cx="9144000" cy="1612199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7275" y="1697650"/>
            <a:ext cx="9171300" cy="66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14575" y="2407750"/>
            <a:ext cx="9171300" cy="66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 sz="2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ase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8595300" y="21300"/>
            <a:ext cx="567000" cy="548700"/>
          </a:xfrm>
          <a:prstGeom prst="ellips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3" name="Shape 43"/>
          <p:cNvSpPr/>
          <p:nvPr/>
        </p:nvSpPr>
        <p:spPr>
          <a:xfrm>
            <a:off x="-9050" y="222600"/>
            <a:ext cx="8952600" cy="3441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 rot="5400000">
            <a:off x="28600" y="479650"/>
            <a:ext cx="357000" cy="432300"/>
          </a:xfrm>
          <a:prstGeom prst="rtTriangl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5" name="Shape 45"/>
          <p:cNvSpPr/>
          <p:nvPr/>
        </p:nvSpPr>
        <p:spPr>
          <a:xfrm rot="10800000">
            <a:off x="-9050" y="570000"/>
            <a:ext cx="387600" cy="5748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6" name="Shape 46"/>
          <p:cNvCxnSpPr>
            <a:stCxn id="47" idx="1"/>
            <a:endCxn id="47" idx="1"/>
          </p:cNvCxnSpPr>
          <p:nvPr/>
        </p:nvCxnSpPr>
        <p:spPr>
          <a:xfrm>
            <a:off x="8457957" y="4881766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8" name="Shape 48"/>
          <p:cNvSpPr/>
          <p:nvPr/>
        </p:nvSpPr>
        <p:spPr>
          <a:xfrm>
            <a:off x="-9050" y="0"/>
            <a:ext cx="9171300" cy="3687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8494500" cy="59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None/>
              <a:defRPr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449100" y="1005475"/>
            <a:ext cx="7978500" cy="332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latin typeface="Calibri"/>
                <a:ea typeface="Calibri"/>
                <a:cs typeface="Calibri"/>
                <a:sym typeface="Calibri"/>
              </a:rPr>
              <a:pPr lvl="0" algn="ctr" rtl="0">
                <a:spcBef>
                  <a:spcPts val="0"/>
                </a:spcBef>
                <a:buNone/>
              </a:pPr>
              <a:t>‹#›</a:t>
            </a:fld>
            <a:endParaRPr lang="en" sz="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" name="Shape 52"/>
          <p:cNvCxnSpPr/>
          <p:nvPr/>
        </p:nvCxnSpPr>
        <p:spPr>
          <a:xfrm>
            <a:off x="-9050" y="4706300"/>
            <a:ext cx="9171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3" name="Shape 53"/>
          <p:cNvSpPr txBox="1"/>
          <p:nvPr/>
        </p:nvSpPr>
        <p:spPr>
          <a:xfrm>
            <a:off x="364250" y="4709725"/>
            <a:ext cx="7896300" cy="34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information contained in this presentation is proprietary.</a:t>
            </a:r>
          </a:p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2017 Capgemini. All rights reserved. Rightshore</a:t>
            </a:r>
            <a:r>
              <a:rPr lang="en" sz="6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®  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trademark belonging to Capgemini.</a:t>
            </a:r>
          </a:p>
          <a:p>
            <a:pPr lvl="0" algn="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4" name="Shape 54"/>
          <p:cNvCxnSpPr/>
          <p:nvPr/>
        </p:nvCxnSpPr>
        <p:spPr>
          <a:xfrm>
            <a:off x="8427500" y="4788750"/>
            <a:ext cx="0" cy="213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55" name="Shape 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6723" y="4782499"/>
            <a:ext cx="1073021" cy="34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ase dos columna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hape 57"/>
          <p:cNvCxnSpPr>
            <a:stCxn id="58" idx="1"/>
            <a:endCxn id="58" idx="1"/>
          </p:cNvCxnSpPr>
          <p:nvPr/>
        </p:nvCxnSpPr>
        <p:spPr>
          <a:xfrm>
            <a:off x="8457957" y="4881766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9" name="Shape 59"/>
          <p:cNvSpPr/>
          <p:nvPr/>
        </p:nvSpPr>
        <p:spPr>
          <a:xfrm>
            <a:off x="8595300" y="21300"/>
            <a:ext cx="567000" cy="548700"/>
          </a:xfrm>
          <a:prstGeom prst="ellips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0" name="Shape 60"/>
          <p:cNvSpPr/>
          <p:nvPr/>
        </p:nvSpPr>
        <p:spPr>
          <a:xfrm>
            <a:off x="-9050" y="222600"/>
            <a:ext cx="8952600" cy="3441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 rot="5400000">
            <a:off x="28600" y="479650"/>
            <a:ext cx="357000" cy="432300"/>
          </a:xfrm>
          <a:prstGeom prst="rtTriangl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/>
          <p:nvPr/>
        </p:nvSpPr>
        <p:spPr>
          <a:xfrm rot="10800000">
            <a:off x="-9050" y="570000"/>
            <a:ext cx="387600" cy="5748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-9050" y="0"/>
            <a:ext cx="9171300" cy="3687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8494500" cy="59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None/>
              <a:defRPr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449100" y="1005475"/>
            <a:ext cx="4155300" cy="332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2"/>
          </p:nvPr>
        </p:nvSpPr>
        <p:spPr>
          <a:xfrm>
            <a:off x="4528200" y="1005475"/>
            <a:ext cx="4155300" cy="332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latin typeface="Calibri"/>
                <a:ea typeface="Calibri"/>
                <a:cs typeface="Calibri"/>
                <a:sym typeface="Calibri"/>
              </a:rPr>
              <a:pPr lvl="0" algn="ctr" rtl="0">
                <a:spcBef>
                  <a:spcPts val="0"/>
                </a:spcBef>
                <a:buNone/>
              </a:pPr>
              <a:t>‹#›</a:t>
            </a:fld>
            <a:endParaRPr lang="en" sz="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8" name="Shape 68"/>
          <p:cNvCxnSpPr/>
          <p:nvPr/>
        </p:nvCxnSpPr>
        <p:spPr>
          <a:xfrm>
            <a:off x="-9050" y="4706300"/>
            <a:ext cx="9171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69" name="Shape 69"/>
          <p:cNvSpPr txBox="1"/>
          <p:nvPr/>
        </p:nvSpPr>
        <p:spPr>
          <a:xfrm>
            <a:off x="364250" y="4709725"/>
            <a:ext cx="7896300" cy="34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information contained in this presentation is proprietary.</a:t>
            </a:r>
          </a:p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2017 Capgemini. All rights reserved. Rightshore</a:t>
            </a:r>
            <a:r>
              <a:rPr lang="en" sz="6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®  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trademark belonging to Capgemini.</a:t>
            </a:r>
          </a:p>
          <a:p>
            <a:pPr lvl="0" algn="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70" name="Shape 70"/>
          <p:cNvCxnSpPr/>
          <p:nvPr/>
        </p:nvCxnSpPr>
        <p:spPr>
          <a:xfrm>
            <a:off x="8427500" y="4788750"/>
            <a:ext cx="0" cy="213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úmero grand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hape 72"/>
          <p:cNvCxnSpPr>
            <a:stCxn id="73" idx="1"/>
            <a:endCxn id="73" idx="1"/>
          </p:cNvCxnSpPr>
          <p:nvPr/>
        </p:nvCxnSpPr>
        <p:spPr>
          <a:xfrm>
            <a:off x="8457957" y="4881766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74" name="Shape 74"/>
          <p:cNvSpPr/>
          <p:nvPr/>
        </p:nvSpPr>
        <p:spPr>
          <a:xfrm rot="10800000">
            <a:off x="-9050" y="570000"/>
            <a:ext cx="387600" cy="5748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8595300" y="21300"/>
            <a:ext cx="567000" cy="548700"/>
          </a:xfrm>
          <a:prstGeom prst="ellips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76" name="Shape 76"/>
          <p:cNvSpPr/>
          <p:nvPr/>
        </p:nvSpPr>
        <p:spPr>
          <a:xfrm>
            <a:off x="-9050" y="222600"/>
            <a:ext cx="8952600" cy="3441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 rot="5400000">
            <a:off x="28600" y="479650"/>
            <a:ext cx="357000" cy="432300"/>
          </a:xfrm>
          <a:prstGeom prst="rtTriangl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/>
          <p:nvPr/>
        </p:nvSpPr>
        <p:spPr>
          <a:xfrm rot="10800000">
            <a:off x="-9050" y="570000"/>
            <a:ext cx="387600" cy="5748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-9050" y="0"/>
            <a:ext cx="9171300" cy="3687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8494500" cy="59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None/>
              <a:defRPr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latin typeface="Calibri"/>
                <a:ea typeface="Calibri"/>
                <a:cs typeface="Calibri"/>
                <a:sym typeface="Calibri"/>
              </a:rPr>
              <a:pPr lvl="0" algn="ctr" rtl="0">
                <a:spcBef>
                  <a:spcPts val="0"/>
                </a:spcBef>
                <a:buNone/>
              </a:pPr>
              <a:t>‹#›</a:t>
            </a:fld>
            <a:endParaRPr lang="en" sz="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2" name="Shape 82"/>
          <p:cNvCxnSpPr/>
          <p:nvPr/>
        </p:nvCxnSpPr>
        <p:spPr>
          <a:xfrm>
            <a:off x="-9050" y="4706300"/>
            <a:ext cx="9171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83" name="Shape 83"/>
          <p:cNvSpPr txBox="1"/>
          <p:nvPr/>
        </p:nvSpPr>
        <p:spPr>
          <a:xfrm>
            <a:off x="364250" y="4709725"/>
            <a:ext cx="7896300" cy="34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information contained in this presentation is proprietary.</a:t>
            </a:r>
          </a:p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2017 Capgemini. All rights reserved. Rightshore</a:t>
            </a:r>
            <a:r>
              <a:rPr lang="en" sz="6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®  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trademark belonging to Capgemini.</a:t>
            </a:r>
          </a:p>
          <a:p>
            <a:pPr lvl="0" algn="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84" name="Shape 84"/>
          <p:cNvCxnSpPr/>
          <p:nvPr/>
        </p:nvCxnSpPr>
        <p:spPr>
          <a:xfrm>
            <a:off x="8427500" y="4788750"/>
            <a:ext cx="0" cy="213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85" name="Shape 85"/>
          <p:cNvSpPr txBox="1">
            <a:spLocks noGrp="1"/>
          </p:cNvSpPr>
          <p:nvPr>
            <p:ph type="title" idx="2"/>
          </p:nvPr>
        </p:nvSpPr>
        <p:spPr>
          <a:xfrm>
            <a:off x="641175" y="961750"/>
            <a:ext cx="7816800" cy="171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None/>
              <a:defRPr sz="10000" b="1">
                <a:solidFill>
                  <a:srgbClr val="02B9E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 rtl="0">
              <a:spcBef>
                <a:spcPts val="0"/>
              </a:spcBef>
              <a:buNone/>
              <a:defRPr sz="10000" b="1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ctr" rtl="0">
              <a:spcBef>
                <a:spcPts val="0"/>
              </a:spcBef>
              <a:buNone/>
              <a:defRPr sz="10000" b="1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ctr" rtl="0">
              <a:spcBef>
                <a:spcPts val="0"/>
              </a:spcBef>
              <a:buNone/>
              <a:defRPr sz="10000" b="1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ctr" rtl="0">
              <a:spcBef>
                <a:spcPts val="0"/>
              </a:spcBef>
              <a:buNone/>
              <a:defRPr sz="10000" b="1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ctr" rtl="0">
              <a:spcBef>
                <a:spcPts val="0"/>
              </a:spcBef>
              <a:buNone/>
              <a:defRPr sz="10000" b="1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ctr" rtl="0">
              <a:spcBef>
                <a:spcPts val="0"/>
              </a:spcBef>
              <a:buNone/>
              <a:defRPr sz="10000" b="1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ctr" rtl="0">
              <a:spcBef>
                <a:spcPts val="0"/>
              </a:spcBef>
              <a:buNone/>
              <a:defRPr sz="10000" b="1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ctr" rtl="0">
              <a:spcBef>
                <a:spcPts val="0"/>
              </a:spcBef>
              <a:buNone/>
              <a:defRPr sz="10000" b="1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-7275" y="2367975"/>
            <a:ext cx="9144000" cy="45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None/>
              <a:defRPr sz="18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descripció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" name="Shape 88"/>
          <p:cNvCxnSpPr>
            <a:stCxn id="89" idx="1"/>
            <a:endCxn id="89" idx="1"/>
          </p:cNvCxnSpPr>
          <p:nvPr/>
        </p:nvCxnSpPr>
        <p:spPr>
          <a:xfrm>
            <a:off x="8457957" y="4881766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0" name="Shape 90"/>
          <p:cNvSpPr/>
          <p:nvPr/>
        </p:nvSpPr>
        <p:spPr>
          <a:xfrm rot="10800000">
            <a:off x="-9050" y="570000"/>
            <a:ext cx="387600" cy="5748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8595300" y="21300"/>
            <a:ext cx="567000" cy="548700"/>
          </a:xfrm>
          <a:prstGeom prst="ellips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92" name="Shape 92"/>
          <p:cNvSpPr/>
          <p:nvPr/>
        </p:nvSpPr>
        <p:spPr>
          <a:xfrm>
            <a:off x="-9050" y="222600"/>
            <a:ext cx="8952600" cy="3441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/>
          <p:nvPr/>
        </p:nvSpPr>
        <p:spPr>
          <a:xfrm rot="5400000">
            <a:off x="28600" y="479650"/>
            <a:ext cx="357000" cy="432300"/>
          </a:xfrm>
          <a:prstGeom prst="rtTriangle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/>
          <p:nvPr/>
        </p:nvSpPr>
        <p:spPr>
          <a:xfrm rot="10800000">
            <a:off x="-9050" y="570000"/>
            <a:ext cx="387600" cy="574800"/>
          </a:xfrm>
          <a:prstGeom prst="flowChartDelay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-9050" y="0"/>
            <a:ext cx="9171300" cy="368700"/>
          </a:xfrm>
          <a:prstGeom prst="rect">
            <a:avLst/>
          </a:prstGeom>
          <a:solidFill>
            <a:srgbClr val="02B9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8494500" cy="59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None/>
              <a:defRPr sz="2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None/>
              <a:defRPr sz="2000">
                <a:solidFill>
                  <a:srgbClr val="0098C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latin typeface="Calibri"/>
                <a:ea typeface="Calibri"/>
                <a:cs typeface="Calibri"/>
                <a:sym typeface="Calibri"/>
              </a:rPr>
              <a:pPr lvl="0" algn="ctr" rtl="0">
                <a:spcBef>
                  <a:spcPts val="0"/>
                </a:spcBef>
                <a:buNone/>
              </a:pPr>
              <a:t>‹#›</a:t>
            </a:fld>
            <a:endParaRPr lang="en" sz="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8" name="Shape 98"/>
          <p:cNvCxnSpPr/>
          <p:nvPr/>
        </p:nvCxnSpPr>
        <p:spPr>
          <a:xfrm>
            <a:off x="-9050" y="4706300"/>
            <a:ext cx="9171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9" name="Shape 99"/>
          <p:cNvSpPr txBox="1"/>
          <p:nvPr/>
        </p:nvSpPr>
        <p:spPr>
          <a:xfrm>
            <a:off x="364250" y="4709725"/>
            <a:ext cx="7896300" cy="34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information contained in this presentation is proprietary.</a:t>
            </a:r>
          </a:p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2017 Capgemini. All rights reserved. Rightshore</a:t>
            </a:r>
            <a:r>
              <a:rPr lang="en" sz="6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®  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trademark belonging to Capgemini.</a:t>
            </a:r>
          </a:p>
          <a:p>
            <a:pPr lvl="0" algn="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00" name="Shape 100"/>
          <p:cNvCxnSpPr/>
          <p:nvPr/>
        </p:nvCxnSpPr>
        <p:spPr>
          <a:xfrm>
            <a:off x="8427500" y="4788750"/>
            <a:ext cx="0" cy="213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3584725" y="1005475"/>
            <a:ext cx="5098800" cy="332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spcBef>
                <a:spcPts val="0"/>
              </a:spcBef>
              <a:buClr>
                <a:srgbClr val="666666"/>
              </a:buClr>
              <a:buSzPct val="100000"/>
              <a:buFont typeface="Calibri"/>
              <a:defRPr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title" idx="2"/>
          </p:nvPr>
        </p:nvSpPr>
        <p:spPr>
          <a:xfrm>
            <a:off x="459025" y="1012750"/>
            <a:ext cx="3125700" cy="332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2600">
                <a:solidFill>
                  <a:srgbClr val="02B9EF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02B9E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ie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7" y="47394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latin typeface="Calibri"/>
                <a:ea typeface="Calibri"/>
                <a:cs typeface="Calibri"/>
                <a:sym typeface="Calibri"/>
              </a:rPr>
              <a:pPr lvl="0" algn="ctr" rtl="0">
                <a:spcBef>
                  <a:spcPts val="0"/>
                </a:spcBef>
                <a:buNone/>
              </a:pPr>
              <a:t>‹#›</a:t>
            </a:fld>
            <a:endParaRPr lang="en" sz="7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-9050" y="4706300"/>
            <a:ext cx="9171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6" name="Shape 106"/>
          <p:cNvCxnSpPr>
            <a:stCxn id="107" idx="1"/>
            <a:endCxn id="107" idx="1"/>
          </p:cNvCxnSpPr>
          <p:nvPr/>
        </p:nvCxnSpPr>
        <p:spPr>
          <a:xfrm>
            <a:off x="8457957" y="4881766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08" name="Shape 108"/>
          <p:cNvSpPr txBox="1"/>
          <p:nvPr/>
        </p:nvSpPr>
        <p:spPr>
          <a:xfrm>
            <a:off x="364250" y="4709725"/>
            <a:ext cx="7896300" cy="34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information contained in this presentation is proprietary.</a:t>
            </a:r>
          </a:p>
          <a:p>
            <a:pPr lvl="0" algn="r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 2017 Capgemini. All rights reserved. Rightshore</a:t>
            </a:r>
            <a:r>
              <a:rPr lang="en" sz="6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®  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a trademark belonging to Capgemini.</a:t>
            </a:r>
          </a:p>
          <a:p>
            <a:pPr lvl="0" algn="r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09" name="Shape 109"/>
          <p:cNvCxnSpPr/>
          <p:nvPr/>
        </p:nvCxnSpPr>
        <p:spPr>
          <a:xfrm>
            <a:off x="8427500" y="4788750"/>
            <a:ext cx="0" cy="213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pPr lvl="0" algn="ctr" rtl="0">
                <a:spcBef>
                  <a:spcPts val="0"/>
                </a:spcBef>
                <a:buNone/>
              </a:pPr>
              <a:t>‹#›</a:t>
            </a:fld>
            <a:endParaRPr lang="en" sz="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title"/>
          </p:nvPr>
        </p:nvSpPr>
        <p:spPr>
          <a:xfrm>
            <a:off x="755470" y="1182480"/>
            <a:ext cx="5128170" cy="1020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/>
              <a:t>Wireframes </a:t>
            </a:r>
            <a:r>
              <a:rPr lang="en" b="1" dirty="0" smtClean="0"/>
              <a:t>high fidelity</a:t>
            </a:r>
            <a:r>
              <a:rPr lang="en" dirty="0" smtClean="0"/>
              <a:t/>
            </a:r>
            <a:br>
              <a:rPr lang="en" dirty="0" smtClean="0"/>
            </a:br>
            <a:r>
              <a:rPr lang="en" i="1" dirty="0" smtClean="0"/>
              <a:t>responsive design - mobile</a:t>
            </a:r>
            <a:endParaRPr lang="en" i="1" dirty="0"/>
          </a:p>
        </p:txBody>
      </p:sp>
      <p:sp>
        <p:nvSpPr>
          <p:cNvPr id="193" name="Shape 193"/>
          <p:cNvSpPr txBox="1">
            <a:spLocks noGrp="1"/>
          </p:cNvSpPr>
          <p:nvPr>
            <p:ph type="subTitle" idx="1"/>
          </p:nvPr>
        </p:nvSpPr>
        <p:spPr>
          <a:xfrm>
            <a:off x="755470" y="2408880"/>
            <a:ext cx="3060300" cy="3789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My Thai Star - Devon </a:t>
            </a:r>
            <a:r>
              <a:rPr lang="en" dirty="0" smtClean="0"/>
              <a:t>Example</a:t>
            </a:r>
          </a:p>
          <a:p>
            <a:pPr lvl="0">
              <a:spcBef>
                <a:spcPts val="0"/>
              </a:spcBef>
              <a:buNone/>
            </a:pPr>
            <a:r>
              <a:rPr lang="en" b="1" dirty="0" smtClean="0"/>
              <a:t>SPRINT 1</a:t>
            </a:r>
            <a:endParaRPr lang="e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141" y="856675"/>
            <a:ext cx="2134030" cy="3826338"/>
          </a:xfrm>
          <a:prstGeom prst="rect">
            <a:avLst/>
          </a:prstGeom>
        </p:spPr>
      </p:pic>
      <p:sp>
        <p:nvSpPr>
          <p:cNvPr id="300" name="Shape 300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8494500" cy="580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>
                <a:solidFill>
                  <a:srgbClr val="FFFFFF"/>
                </a:solidFill>
              </a:rPr>
              <a:t>Digital menu: </a:t>
            </a:r>
            <a:r>
              <a:rPr lang="en" sz="1800">
                <a:solidFill>
                  <a:srgbClr val="FFFFFF"/>
                </a:solidFill>
              </a:rPr>
              <a:t>Define order</a:t>
            </a:r>
          </a:p>
        </p:txBody>
      </p:sp>
      <p:sp>
        <p:nvSpPr>
          <p:cNvPr id="302" name="Shape 302"/>
          <p:cNvSpPr txBox="1">
            <a:spLocks noGrp="1"/>
          </p:cNvSpPr>
          <p:nvPr>
            <p:ph type="body" idx="2"/>
          </p:nvPr>
        </p:nvSpPr>
        <p:spPr>
          <a:xfrm>
            <a:off x="3676255" y="2362200"/>
            <a:ext cx="994500" cy="536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 b="1" dirty="0">
                <a:solidFill>
                  <a:schemeClr val="accent1"/>
                </a:solidFill>
              </a:rPr>
              <a:t>MENU UI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dirty="0">
                <a:solidFill>
                  <a:schemeClr val="accent1"/>
                </a:solidFill>
              </a:rPr>
              <a:t>Select dishes</a:t>
            </a:r>
          </a:p>
        </p:txBody>
      </p:sp>
      <p:cxnSp>
        <p:nvCxnSpPr>
          <p:cNvPr id="304" name="Shape 304"/>
          <p:cNvCxnSpPr>
            <a:stCxn id="303" idx="2"/>
            <a:endCxn id="302" idx="1"/>
          </p:cNvCxnSpPr>
          <p:nvPr/>
        </p:nvCxnSpPr>
        <p:spPr>
          <a:xfrm rot="5400000" flipH="1" flipV="1">
            <a:off x="1754158" y="2781711"/>
            <a:ext cx="2073408" cy="1770786"/>
          </a:xfrm>
          <a:prstGeom prst="bentConnector4">
            <a:avLst>
              <a:gd name="adj1" fmla="val -11025"/>
              <a:gd name="adj2" fmla="val 80083"/>
            </a:avLst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oval" w="lg" len="lg"/>
            <a:tailEnd type="triangle" w="lg" len="lg"/>
          </a:ln>
        </p:spPr>
      </p:cxnSp>
      <p:sp>
        <p:nvSpPr>
          <p:cNvPr id="306" name="Shape 306"/>
          <p:cNvSpPr/>
          <p:nvPr/>
        </p:nvSpPr>
        <p:spPr>
          <a:xfrm>
            <a:off x="4965142" y="1131550"/>
            <a:ext cx="2134030" cy="3578438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51" y="873084"/>
            <a:ext cx="2130836" cy="3805878"/>
          </a:xfrm>
          <a:prstGeom prst="rect">
            <a:avLst/>
          </a:prstGeom>
        </p:spPr>
      </p:pic>
      <p:cxnSp>
        <p:nvCxnSpPr>
          <p:cNvPr id="307" name="Shape 307"/>
          <p:cNvCxnSpPr>
            <a:stCxn id="302" idx="0"/>
            <a:endCxn id="306" idx="0"/>
          </p:cNvCxnSpPr>
          <p:nvPr/>
        </p:nvCxnSpPr>
        <p:spPr>
          <a:xfrm rot="5400000" flipH="1" flipV="1">
            <a:off x="4487506" y="817549"/>
            <a:ext cx="1230650" cy="1858652"/>
          </a:xfrm>
          <a:prstGeom prst="bentConnector3">
            <a:avLst>
              <a:gd name="adj1" fmla="val 1362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lg" len="lg"/>
            <a:tailEnd type="triangle" w="lg" len="lg"/>
          </a:ln>
        </p:spPr>
      </p:cxnSp>
      <p:sp>
        <p:nvSpPr>
          <p:cNvPr id="303" name="Shape 303"/>
          <p:cNvSpPr/>
          <p:nvPr/>
        </p:nvSpPr>
        <p:spPr>
          <a:xfrm>
            <a:off x="840050" y="2362200"/>
            <a:ext cx="2130837" cy="2341608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53427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11450" y="915520"/>
            <a:ext cx="3303600" cy="328676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 b="1" dirty="0" smtClean="0">
                <a:solidFill>
                  <a:srgbClr val="999999"/>
                </a:solidFill>
              </a:rPr>
              <a:t>Menu and home</a:t>
            </a:r>
          </a:p>
          <a:p>
            <a:pPr marL="171450" indent="-171450"/>
            <a:r>
              <a:rPr lang="en" sz="1200" dirty="0" smtClean="0">
                <a:solidFill>
                  <a:srgbClr val="999999"/>
                </a:solidFill>
              </a:rPr>
              <a:t>Menu sidebar</a:t>
            </a:r>
            <a:endParaRPr lang="en" sz="1200" dirty="0">
              <a:solidFill>
                <a:srgbClr val="999999"/>
              </a:solidFill>
            </a:endParaRPr>
          </a:p>
          <a:p>
            <a:pPr marL="171450" indent="-171450"/>
            <a:r>
              <a:rPr lang="es-ES_tradnl" sz="1200" dirty="0" smtClean="0">
                <a:solidFill>
                  <a:srgbClr val="999999"/>
                </a:solidFill>
              </a:rPr>
              <a:t>Home</a:t>
            </a:r>
          </a:p>
          <a:p>
            <a:pPr marL="171450" indent="-171450"/>
            <a:endParaRPr lang="en" sz="1200" b="1" dirty="0" smtClean="0">
              <a:solidFill>
                <a:srgbClr val="999999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sz="1200" b="1" dirty="0" smtClean="0">
                <a:solidFill>
                  <a:srgbClr val="999999"/>
                </a:solidFill>
              </a:rPr>
              <a:t>Invite </a:t>
            </a:r>
            <a:r>
              <a:rPr lang="en" sz="1200" b="1" dirty="0">
                <a:solidFill>
                  <a:srgbClr val="999999"/>
                </a:solidFill>
              </a:rPr>
              <a:t>friends</a:t>
            </a:r>
          </a:p>
          <a:p>
            <a:pPr marL="171450" indent="-171450"/>
            <a:r>
              <a:rPr lang="en" sz="1200" dirty="0" smtClean="0">
                <a:solidFill>
                  <a:srgbClr val="999999"/>
                </a:solidFill>
              </a:rPr>
              <a:t>Create </a:t>
            </a:r>
            <a:r>
              <a:rPr lang="en" sz="1200" dirty="0">
                <a:solidFill>
                  <a:srgbClr val="999999"/>
                </a:solidFill>
              </a:rPr>
              <a:t>invite for </a:t>
            </a:r>
            <a:r>
              <a:rPr lang="en" sz="1200" dirty="0" smtClean="0">
                <a:solidFill>
                  <a:srgbClr val="999999"/>
                </a:solidFill>
              </a:rPr>
              <a:t>friends</a:t>
            </a:r>
          </a:p>
          <a:p>
            <a:pPr marL="171450" indent="-171450"/>
            <a:r>
              <a:rPr lang="es-ES_tradnl" sz="1200" dirty="0" err="1" smtClean="0">
                <a:solidFill>
                  <a:srgbClr val="999999"/>
                </a:solidFill>
              </a:rPr>
              <a:t>Create</a:t>
            </a:r>
            <a:r>
              <a:rPr lang="en" sz="1200" dirty="0" smtClean="0">
                <a:solidFill>
                  <a:srgbClr val="999999"/>
                </a:solidFill>
              </a:rPr>
              <a:t> reservation</a:t>
            </a:r>
          </a:p>
          <a:p>
            <a:pPr lvl="0">
              <a:spcBef>
                <a:spcPts val="0"/>
              </a:spcBef>
              <a:buNone/>
            </a:pPr>
            <a:endParaRPr lang="en" sz="1200" dirty="0">
              <a:solidFill>
                <a:srgbClr val="999999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r>
              <a:rPr lang="en" sz="1200" b="1" dirty="0" smtClean="0">
                <a:solidFill>
                  <a:srgbClr val="999999"/>
                </a:solidFill>
              </a:rPr>
              <a:t>Digital </a:t>
            </a:r>
            <a:r>
              <a:rPr lang="en" sz="1200" b="1" dirty="0">
                <a:solidFill>
                  <a:srgbClr val="999999"/>
                </a:solidFill>
              </a:rPr>
              <a:t>menu</a:t>
            </a:r>
          </a:p>
          <a:p>
            <a:pPr marL="171450" indent="-171450"/>
            <a:r>
              <a:rPr lang="en" sz="1200" dirty="0" smtClean="0">
                <a:solidFill>
                  <a:srgbClr val="999999"/>
                </a:solidFill>
              </a:rPr>
              <a:t>Filter menu</a:t>
            </a:r>
          </a:p>
          <a:p>
            <a:pPr marL="171450" indent="-171450"/>
            <a:r>
              <a:rPr lang="en" sz="1200" dirty="0" smtClean="0">
                <a:solidFill>
                  <a:srgbClr val="999999"/>
                </a:solidFill>
              </a:rPr>
              <a:t>Define order</a:t>
            </a:r>
            <a:endParaRPr lang="en" sz="1200" dirty="0">
              <a:solidFill>
                <a:srgbClr val="999999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200" dirty="0"/>
          </a:p>
          <a:p>
            <a:pPr marL="457200" lvl="0" indent="0" rtl="0">
              <a:spcBef>
                <a:spcPts val="0"/>
              </a:spcBef>
              <a:buNone/>
            </a:pPr>
            <a:endParaRPr sz="1200" dirty="0"/>
          </a:p>
          <a:p>
            <a:pPr marL="457200" lvl="0" indent="0">
              <a:spcBef>
                <a:spcPts val="0"/>
              </a:spcBef>
              <a:buNone/>
            </a:pPr>
            <a:endParaRPr sz="1200" dirty="0"/>
          </a:p>
        </p:txBody>
      </p:sp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7820700" cy="591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Index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4674" y="1025974"/>
            <a:ext cx="4657428" cy="34930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subTitle" idx="1"/>
          </p:nvPr>
        </p:nvSpPr>
        <p:spPr>
          <a:xfrm>
            <a:off x="14575" y="2407750"/>
            <a:ext cx="9171300" cy="6699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MY THAI STAR</a:t>
            </a:r>
          </a:p>
        </p:txBody>
      </p:sp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7275" y="1697650"/>
            <a:ext cx="9171300" cy="6699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Menu and home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8494500" cy="591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b="1" dirty="0" smtClean="0">
                <a:solidFill>
                  <a:srgbClr val="FFFFFF"/>
                </a:solidFill>
              </a:rPr>
              <a:t>Home and menu</a:t>
            </a:r>
            <a:endParaRPr lang="en" sz="1800" dirty="0">
              <a:solidFill>
                <a:srgbClr val="FFFFFF"/>
              </a:solidFill>
            </a:endParaRPr>
          </a:p>
        </p:txBody>
      </p:sp>
      <p:sp>
        <p:nvSpPr>
          <p:cNvPr id="13" name="Shape 223"/>
          <p:cNvSpPr txBox="1">
            <a:spLocks noGrp="1"/>
          </p:cNvSpPr>
          <p:nvPr>
            <p:ph type="body" idx="2"/>
          </p:nvPr>
        </p:nvSpPr>
        <p:spPr>
          <a:xfrm>
            <a:off x="4539610" y="1467849"/>
            <a:ext cx="2117339" cy="34634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 b="1" dirty="0" smtClean="0">
                <a:solidFill>
                  <a:schemeClr val="accent1"/>
                </a:solidFill>
              </a:rPr>
              <a:t>Open left side bar with menu</a:t>
            </a:r>
            <a:endParaRPr lang="en" sz="1200" dirty="0">
              <a:solidFill>
                <a:schemeClr val="accent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777" y="973666"/>
            <a:ext cx="1265694" cy="3507880"/>
          </a:xfrm>
          <a:prstGeom prst="rect">
            <a:avLst/>
          </a:prstGeom>
        </p:spPr>
      </p:pic>
      <p:sp>
        <p:nvSpPr>
          <p:cNvPr id="14" name="Shape 225"/>
          <p:cNvSpPr/>
          <p:nvPr/>
        </p:nvSpPr>
        <p:spPr>
          <a:xfrm>
            <a:off x="1423403" y="973666"/>
            <a:ext cx="185804" cy="160721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6" name="Elbow Connector 15"/>
          <p:cNvCxnSpPr>
            <a:stCxn id="14" idx="0"/>
          </p:cNvCxnSpPr>
          <p:nvPr/>
        </p:nvCxnSpPr>
        <p:spPr>
          <a:xfrm rot="16200000" flipH="1">
            <a:off x="3865336" y="-1375365"/>
            <a:ext cx="373914" cy="5071977"/>
          </a:xfrm>
          <a:prstGeom prst="bentConnector4">
            <a:avLst>
              <a:gd name="adj1" fmla="val -61137"/>
              <a:gd name="adj2" fmla="val 60231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hape 225"/>
          <p:cNvSpPr/>
          <p:nvPr/>
        </p:nvSpPr>
        <p:spPr>
          <a:xfrm>
            <a:off x="1423403" y="3219840"/>
            <a:ext cx="1280444" cy="1244792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223"/>
          <p:cNvSpPr txBox="1">
            <a:spLocks noGrp="1"/>
          </p:cNvSpPr>
          <p:nvPr>
            <p:ph type="body" idx="2"/>
          </p:nvPr>
        </p:nvSpPr>
        <p:spPr>
          <a:xfrm>
            <a:off x="2703846" y="3486692"/>
            <a:ext cx="1584219" cy="66887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 b="1" dirty="0" smtClean="0">
                <a:solidFill>
                  <a:schemeClr val="accent1"/>
                </a:solidFill>
              </a:rPr>
              <a:t>Hide area - Scroll</a:t>
            </a:r>
            <a:endParaRPr lang="en" sz="1200" dirty="0">
              <a:solidFill>
                <a:schemeClr val="accent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183" y="1069881"/>
            <a:ext cx="1949556" cy="346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906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subTitle" idx="1"/>
          </p:nvPr>
        </p:nvSpPr>
        <p:spPr>
          <a:xfrm>
            <a:off x="14575" y="2407750"/>
            <a:ext cx="9171300" cy="6699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MY THAI STAR</a:t>
            </a:r>
          </a:p>
        </p:txBody>
      </p:sp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7275" y="1697650"/>
            <a:ext cx="9171300" cy="6699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Invite friends</a:t>
            </a:r>
          </a:p>
        </p:txBody>
      </p:sp>
    </p:spTree>
    <p:extLst>
      <p:ext uri="{BB962C8B-B14F-4D97-AF65-F5344CB8AC3E}">
        <p14:creationId xmlns:p14="http://schemas.microsoft.com/office/powerpoint/2010/main" val="10572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8494500" cy="580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b="1">
                <a:solidFill>
                  <a:srgbClr val="FFFFFF"/>
                </a:solidFill>
              </a:rPr>
              <a:t>Invite friends: </a:t>
            </a:r>
            <a:r>
              <a:rPr lang="en" sz="1800">
                <a:solidFill>
                  <a:srgbClr val="FFFFFF"/>
                </a:solidFill>
              </a:rPr>
              <a:t>Create invite for friends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113" y="638397"/>
            <a:ext cx="2105774" cy="40827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hape 225"/>
          <p:cNvSpPr/>
          <p:nvPr/>
        </p:nvSpPr>
        <p:spPr>
          <a:xfrm>
            <a:off x="3519113" y="4372000"/>
            <a:ext cx="2105774" cy="360051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223"/>
          <p:cNvSpPr txBox="1">
            <a:spLocks noGrp="1"/>
          </p:cNvSpPr>
          <p:nvPr>
            <p:ph type="body" idx="2"/>
          </p:nvPr>
        </p:nvSpPr>
        <p:spPr>
          <a:xfrm>
            <a:off x="5679412" y="4372000"/>
            <a:ext cx="2117339" cy="34634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 b="1" dirty="0" smtClean="0">
                <a:solidFill>
                  <a:schemeClr val="accent1"/>
                </a:solidFill>
              </a:rPr>
              <a:t>Hide area - Scroll</a:t>
            </a:r>
            <a:endParaRPr lang="en" sz="1200" dirty="0">
              <a:solidFill>
                <a:schemeClr val="accent1"/>
              </a:solidFill>
            </a:endParaRPr>
          </a:p>
        </p:txBody>
      </p:sp>
      <p:sp>
        <p:nvSpPr>
          <p:cNvPr id="8" name="Shape 225"/>
          <p:cNvSpPr/>
          <p:nvPr/>
        </p:nvSpPr>
        <p:spPr>
          <a:xfrm>
            <a:off x="3519113" y="1203560"/>
            <a:ext cx="2105774" cy="360051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223"/>
          <p:cNvSpPr txBox="1">
            <a:spLocks noGrp="1"/>
          </p:cNvSpPr>
          <p:nvPr>
            <p:ph type="body" idx="2"/>
          </p:nvPr>
        </p:nvSpPr>
        <p:spPr>
          <a:xfrm>
            <a:off x="5713438" y="1224432"/>
            <a:ext cx="2675092" cy="34634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 b="1" dirty="0" smtClean="0">
                <a:solidFill>
                  <a:schemeClr val="accent1"/>
                </a:solidFill>
              </a:rPr>
              <a:t>Tab menu: invite friends or book table</a:t>
            </a:r>
            <a:endParaRPr lang="en" sz="12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395420" y="0"/>
            <a:ext cx="8494500" cy="580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b="1" dirty="0">
                <a:solidFill>
                  <a:srgbClr val="FFFFFF"/>
                </a:solidFill>
              </a:rPr>
              <a:t>Invite friends: </a:t>
            </a:r>
            <a:r>
              <a:rPr lang="en" sz="1800" dirty="0">
                <a:solidFill>
                  <a:srgbClr val="FFFFFF"/>
                </a:solidFill>
              </a:rPr>
              <a:t>Create </a:t>
            </a:r>
            <a:r>
              <a:rPr lang="en" sz="1800" dirty="0" smtClean="0">
                <a:solidFill>
                  <a:srgbClr val="FFFFFF"/>
                </a:solidFill>
              </a:rPr>
              <a:t>reservation</a:t>
            </a:r>
            <a:endParaRPr lang="en" sz="1800" dirty="0">
              <a:solidFill>
                <a:srgbClr val="FFFF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510" y="710268"/>
            <a:ext cx="1872260" cy="400983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10" y="772482"/>
            <a:ext cx="1844258" cy="32508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Shape 225"/>
          <p:cNvSpPr/>
          <p:nvPr/>
        </p:nvSpPr>
        <p:spPr>
          <a:xfrm>
            <a:off x="1043510" y="4035549"/>
            <a:ext cx="1872260" cy="695337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223"/>
          <p:cNvSpPr txBox="1">
            <a:spLocks noGrp="1"/>
          </p:cNvSpPr>
          <p:nvPr>
            <p:ph type="body" idx="2"/>
          </p:nvPr>
        </p:nvSpPr>
        <p:spPr>
          <a:xfrm>
            <a:off x="2915771" y="4035549"/>
            <a:ext cx="1584219" cy="66887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 b="1" dirty="0" smtClean="0">
                <a:solidFill>
                  <a:schemeClr val="accent1"/>
                </a:solidFill>
              </a:rPr>
              <a:t>Hide area - Scroll</a:t>
            </a:r>
            <a:endParaRPr lang="en" sz="1200" dirty="0">
              <a:solidFill>
                <a:schemeClr val="accent1"/>
              </a:solidFill>
            </a:endParaRPr>
          </a:p>
        </p:txBody>
      </p:sp>
      <p:sp>
        <p:nvSpPr>
          <p:cNvPr id="14" name="Shape 225"/>
          <p:cNvSpPr/>
          <p:nvPr/>
        </p:nvSpPr>
        <p:spPr>
          <a:xfrm>
            <a:off x="4673705" y="1419590"/>
            <a:ext cx="1770555" cy="1872260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223"/>
          <p:cNvSpPr txBox="1">
            <a:spLocks noGrp="1"/>
          </p:cNvSpPr>
          <p:nvPr>
            <p:ph type="body" idx="2"/>
          </p:nvPr>
        </p:nvSpPr>
        <p:spPr>
          <a:xfrm>
            <a:off x="6545966" y="1350321"/>
            <a:ext cx="1584219" cy="1801005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 b="1" dirty="0" smtClean="0">
                <a:solidFill>
                  <a:schemeClr val="accent1"/>
                </a:solidFill>
              </a:rPr>
              <a:t>Confirmation popup:</a:t>
            </a:r>
          </a:p>
          <a:p>
            <a:pPr lvl="0">
              <a:spcBef>
                <a:spcPts val="0"/>
              </a:spcBef>
              <a:buNone/>
            </a:pPr>
            <a:r>
              <a:rPr lang="en" sz="1200" dirty="0" smtClean="0">
                <a:solidFill>
                  <a:schemeClr val="accent1"/>
                </a:solidFill>
              </a:rPr>
              <a:t>Send reservation</a:t>
            </a:r>
            <a:endParaRPr lang="en" sz="1200" dirty="0">
              <a:solidFill>
                <a:schemeClr val="accent1"/>
              </a:solidFill>
            </a:endParaRPr>
          </a:p>
        </p:txBody>
      </p:sp>
      <p:sp>
        <p:nvSpPr>
          <p:cNvPr id="17" name="Shape 225"/>
          <p:cNvSpPr/>
          <p:nvPr/>
        </p:nvSpPr>
        <p:spPr>
          <a:xfrm>
            <a:off x="2231675" y="4299990"/>
            <a:ext cx="504070" cy="288040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8" name="Elbow Connector 17"/>
          <p:cNvCxnSpPr>
            <a:stCxn id="17" idx="0"/>
            <a:endCxn id="7" idx="1"/>
          </p:cNvCxnSpPr>
          <p:nvPr/>
        </p:nvCxnSpPr>
        <p:spPr>
          <a:xfrm rot="5400000" flipH="1" flipV="1">
            <a:off x="2612809" y="2268789"/>
            <a:ext cx="1902102" cy="2160300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53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>
            <a:spLocks noGrp="1"/>
          </p:cNvSpPr>
          <p:nvPr>
            <p:ph type="subTitle" idx="1"/>
          </p:nvPr>
        </p:nvSpPr>
        <p:spPr>
          <a:xfrm>
            <a:off x="14575" y="2407750"/>
            <a:ext cx="9171300" cy="6699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MY THAI STAR</a:t>
            </a:r>
          </a:p>
        </p:txBody>
      </p:sp>
      <p:sp>
        <p:nvSpPr>
          <p:cNvPr id="286" name="Shape 286"/>
          <p:cNvSpPr txBox="1">
            <a:spLocks noGrp="1"/>
          </p:cNvSpPr>
          <p:nvPr>
            <p:ph type="title"/>
          </p:nvPr>
        </p:nvSpPr>
        <p:spPr>
          <a:xfrm>
            <a:off x="7275" y="1697650"/>
            <a:ext cx="9171300" cy="6699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Digital menu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title"/>
          </p:nvPr>
        </p:nvSpPr>
        <p:spPr>
          <a:xfrm>
            <a:off x="449100" y="0"/>
            <a:ext cx="8494500" cy="5802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 b="1">
                <a:solidFill>
                  <a:srgbClr val="FFFFFF"/>
                </a:solidFill>
              </a:rPr>
              <a:t>Digital menu: </a:t>
            </a:r>
            <a:r>
              <a:rPr lang="en" sz="1800">
                <a:solidFill>
                  <a:srgbClr val="FFFFFF"/>
                </a:solidFill>
              </a:rPr>
              <a:t>Filter menu</a:t>
            </a:r>
          </a:p>
        </p:txBody>
      </p:sp>
      <p:sp>
        <p:nvSpPr>
          <p:cNvPr id="293" name="Shape 293"/>
          <p:cNvSpPr txBox="1">
            <a:spLocks noGrp="1"/>
          </p:cNvSpPr>
          <p:nvPr>
            <p:ph type="body" idx="2"/>
          </p:nvPr>
        </p:nvSpPr>
        <p:spPr>
          <a:xfrm>
            <a:off x="3563860" y="1328024"/>
            <a:ext cx="1152160" cy="120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 b="1" dirty="0">
                <a:solidFill>
                  <a:schemeClr val="accent1"/>
                </a:solidFill>
              </a:rPr>
              <a:t>MENU UI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 dirty="0" smtClean="0">
                <a:solidFill>
                  <a:schemeClr val="accent1"/>
                </a:solidFill>
              </a:rPr>
              <a:t>Filters - closed</a:t>
            </a:r>
            <a:endParaRPr lang="en" sz="1200" dirty="0">
              <a:solidFill>
                <a:schemeClr val="accent1"/>
              </a:solidFill>
            </a:endParaRPr>
          </a:p>
        </p:txBody>
      </p:sp>
      <p:cxnSp>
        <p:nvCxnSpPr>
          <p:cNvPr id="295" name="Shape 295"/>
          <p:cNvCxnSpPr>
            <a:stCxn id="294" idx="3"/>
          </p:cNvCxnSpPr>
          <p:nvPr/>
        </p:nvCxnSpPr>
        <p:spPr>
          <a:xfrm>
            <a:off x="2771751" y="1605479"/>
            <a:ext cx="792109" cy="32404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oval" w="lg" len="lg"/>
            <a:tailEnd type="triangle" w="lg" len="lg"/>
          </a:ln>
        </p:spPr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120" y="809086"/>
            <a:ext cx="2178630" cy="389124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94" name="Shape 294"/>
          <p:cNvSpPr/>
          <p:nvPr/>
        </p:nvSpPr>
        <p:spPr>
          <a:xfrm>
            <a:off x="593121" y="1065404"/>
            <a:ext cx="2178630" cy="1080150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942" y="754859"/>
            <a:ext cx="2210333" cy="39631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Shape 293"/>
          <p:cNvSpPr txBox="1">
            <a:spLocks noGrp="1"/>
          </p:cNvSpPr>
          <p:nvPr>
            <p:ph type="body" idx="2"/>
          </p:nvPr>
        </p:nvSpPr>
        <p:spPr>
          <a:xfrm>
            <a:off x="7740440" y="1582937"/>
            <a:ext cx="1203160" cy="1203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 b="1" dirty="0">
                <a:solidFill>
                  <a:schemeClr val="accent1"/>
                </a:solidFill>
              </a:rPr>
              <a:t>MENU UI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 dirty="0" smtClean="0">
                <a:solidFill>
                  <a:schemeClr val="accent1"/>
                </a:solidFill>
              </a:rPr>
              <a:t>Filters - opened</a:t>
            </a:r>
            <a:endParaRPr lang="en" sz="1200" dirty="0">
              <a:solidFill>
                <a:schemeClr val="accent1"/>
              </a:solidFill>
            </a:endParaRPr>
          </a:p>
        </p:txBody>
      </p:sp>
      <p:cxnSp>
        <p:nvCxnSpPr>
          <p:cNvPr id="14" name="Shape 295"/>
          <p:cNvCxnSpPr>
            <a:stCxn id="15" idx="3"/>
            <a:endCxn id="13" idx="1"/>
          </p:cNvCxnSpPr>
          <p:nvPr/>
        </p:nvCxnSpPr>
        <p:spPr>
          <a:xfrm flipV="1">
            <a:off x="6794218" y="2184437"/>
            <a:ext cx="946222" cy="65398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oval" w="lg" len="lg"/>
            <a:tailEnd type="triangle" w="lg" len="lg"/>
          </a:ln>
        </p:spPr>
      </p:cxnSp>
      <p:sp>
        <p:nvSpPr>
          <p:cNvPr id="15" name="Shape 294"/>
          <p:cNvSpPr/>
          <p:nvPr/>
        </p:nvSpPr>
        <p:spPr>
          <a:xfrm>
            <a:off x="4572000" y="1088806"/>
            <a:ext cx="2222218" cy="3499224"/>
          </a:xfrm>
          <a:prstGeom prst="rect">
            <a:avLst/>
          </a:prstGeom>
          <a:noFill/>
          <a:ln w="19050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118</Words>
  <Application>Microsoft Office PowerPoint</Application>
  <PresentationFormat>On-screen Show (16:9)</PresentationFormat>
  <Paragraphs>40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Economica</vt:lpstr>
      <vt:lpstr>Calibri</vt:lpstr>
      <vt:lpstr>simple-light-2</vt:lpstr>
      <vt:lpstr>Wireframes high fidelity responsive design - mobile</vt:lpstr>
      <vt:lpstr>Index</vt:lpstr>
      <vt:lpstr>Menu and home</vt:lpstr>
      <vt:lpstr>Home and menu</vt:lpstr>
      <vt:lpstr>Invite friends</vt:lpstr>
      <vt:lpstr>Invite friends: Create invite for friends</vt:lpstr>
      <vt:lpstr>Invite friends: Create reservation</vt:lpstr>
      <vt:lpstr>Digital menu</vt:lpstr>
      <vt:lpstr>Digital menu: Filter menu</vt:lpstr>
      <vt:lpstr>Digital menu: Define order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Wireframes  low fidelity</dc:title>
  <dc:creator>Bartelheimer, Jens</dc:creator>
  <cp:lastModifiedBy>Moncho Llorca, Jaime</cp:lastModifiedBy>
  <cp:revision>36</cp:revision>
  <dcterms:modified xsi:type="dcterms:W3CDTF">2017-04-27T11:48:05Z</dcterms:modified>
</cp:coreProperties>
</file>